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75" r:id="rId8"/>
    <p:sldId id="264" r:id="rId9"/>
    <p:sldId id="293" r:id="rId10"/>
    <p:sldId id="304" r:id="rId11"/>
    <p:sldId id="303" r:id="rId12"/>
    <p:sldId id="292" r:id="rId13"/>
    <p:sldId id="294" r:id="rId14"/>
    <p:sldId id="299" r:id="rId15"/>
    <p:sldId id="296" r:id="rId16"/>
    <p:sldId id="301" r:id="rId17"/>
    <p:sldId id="279" r:id="rId18"/>
    <p:sldId id="306" r:id="rId19"/>
    <p:sldId id="281" r:id="rId20"/>
    <p:sldId id="302" r:id="rId21"/>
    <p:sldId id="266" r:id="rId22"/>
    <p:sldId id="273" r:id="rId23"/>
    <p:sldId id="307" r:id="rId24"/>
    <p:sldId id="269" r:id="rId25"/>
    <p:sldId id="277" r:id="rId26"/>
    <p:sldId id="290" r:id="rId27"/>
    <p:sldId id="291" r:id="rId28"/>
    <p:sldId id="283" r:id="rId29"/>
    <p:sldId id="289" r:id="rId30"/>
    <p:sldId id="308" r:id="rId31"/>
    <p:sldId id="30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explosion val="25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Высшее</c:v>
                </c:pt>
                <c:pt idx="1">
                  <c:v>Среднее специальное 35%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0.64000000000000079</c:v>
                </c:pt>
                <c:pt idx="1">
                  <c:v>0.35000000000000031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33956692913465"/>
          <c:y val="0.24946161417322912"/>
          <c:w val="0.3191604330708685"/>
          <c:h val="0.460342519685039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Курсы повышения квалификации</a:t>
            </a: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Курсы повышения квалификации</c:v>
                </c:pt>
              </c:strCache>
            </c:strRef>
          </c:tx>
          <c:explosion val="25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Имеют КПК</c:v>
                </c:pt>
                <c:pt idx="1">
                  <c:v>Не имеют КПК</c:v>
                </c:pt>
                <c:pt idx="2">
                  <c:v>Переподготовка</c:v>
                </c:pt>
                <c:pt idx="4">
                  <c:v>Получили ССО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</c:v>
                </c:pt>
                <c:pt idx="1">
                  <c:v>0.36000000000000021</c:v>
                </c:pt>
                <c:pt idx="2">
                  <c:v>9.0000000000000024E-2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5372748987486262"/>
          <c:y val="0.35600240019627488"/>
          <c:w val="0.3462725101251376"/>
          <c:h val="0.273944134412415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6101318603488501"/>
          <c:y val="5.1694447743354147E-2"/>
        </c:manualLayout>
      </c:layout>
      <c:overlay val="0"/>
      <c:txPr>
        <a:bodyPr/>
        <a:lstStyle/>
        <a:p>
          <a:pPr>
            <a:defRPr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Квалификация педагогов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3"/>
                <c:pt idx="0">
                  <c:v>Высшая кв. категория</c:v>
                </c:pt>
                <c:pt idx="1">
                  <c:v>1 кв. категория</c:v>
                </c:pt>
                <c:pt idx="2">
                  <c:v>Не имеют кв. категории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0.27</c:v>
                </c:pt>
                <c:pt idx="1">
                  <c:v>0.3200000000000004</c:v>
                </c:pt>
                <c:pt idx="2">
                  <c:v>0.41000000000000031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7888220753249984"/>
          <c:y val="0.25620812246915076"/>
          <c:w val="0.3078900955449414"/>
          <c:h val="0.593907190388807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3358504934188"/>
          <c:y val="3.0687919020798368E-2"/>
          <c:w val="0.87556641495065812"/>
          <c:h val="0.55747779134851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96%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1 младшая №1</c:v>
                </c:pt>
                <c:pt idx="1">
                  <c:v>1 младшая №2</c:v>
                </c:pt>
                <c:pt idx="2">
                  <c:v>2 младшая №1</c:v>
                </c:pt>
                <c:pt idx="3">
                  <c:v>2 младшая №2</c:v>
                </c:pt>
                <c:pt idx="4">
                  <c:v>средняя №1</c:v>
                </c:pt>
                <c:pt idx="5">
                  <c:v>средняя №2</c:v>
                </c:pt>
                <c:pt idx="6">
                  <c:v>старшая №1</c:v>
                </c:pt>
                <c:pt idx="7">
                  <c:v>старшая №2</c:v>
                </c:pt>
                <c:pt idx="8">
                  <c:v>подготовительная </c:v>
                </c:pt>
                <c:pt idx="9">
                  <c:v>По саду                       93%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0.96</c:v>
                </c:pt>
                <c:pt idx="1">
                  <c:v>0.92</c:v>
                </c:pt>
                <c:pt idx="2">
                  <c:v>0.91</c:v>
                </c:pt>
                <c:pt idx="3">
                  <c:v>0.87</c:v>
                </c:pt>
                <c:pt idx="4">
                  <c:v>0.96</c:v>
                </c:pt>
                <c:pt idx="5">
                  <c:v>0.94</c:v>
                </c:pt>
                <c:pt idx="6">
                  <c:v>0.96</c:v>
                </c:pt>
                <c:pt idx="7">
                  <c:v>0.95</c:v>
                </c:pt>
                <c:pt idx="8">
                  <c:v>0.83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1 младшая №1</c:v>
                </c:pt>
                <c:pt idx="1">
                  <c:v>1 младшая №2</c:v>
                </c:pt>
                <c:pt idx="2">
                  <c:v>2 младшая №1</c:v>
                </c:pt>
                <c:pt idx="3">
                  <c:v>2 младшая №2</c:v>
                </c:pt>
                <c:pt idx="4">
                  <c:v>средняя №1</c:v>
                </c:pt>
                <c:pt idx="5">
                  <c:v>средняя №2</c:v>
                </c:pt>
                <c:pt idx="6">
                  <c:v>старшая №1</c:v>
                </c:pt>
                <c:pt idx="7">
                  <c:v>старшая №2</c:v>
                </c:pt>
                <c:pt idx="8">
                  <c:v>подготовительная </c:v>
                </c:pt>
                <c:pt idx="9">
                  <c:v>По саду                       93%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1 младшая №1</c:v>
                </c:pt>
                <c:pt idx="1">
                  <c:v>1 младшая №2</c:v>
                </c:pt>
                <c:pt idx="2">
                  <c:v>2 младшая №1</c:v>
                </c:pt>
                <c:pt idx="3">
                  <c:v>2 младшая №2</c:v>
                </c:pt>
                <c:pt idx="4">
                  <c:v>средняя №1</c:v>
                </c:pt>
                <c:pt idx="5">
                  <c:v>средняя №2</c:v>
                </c:pt>
                <c:pt idx="6">
                  <c:v>старшая №1</c:v>
                </c:pt>
                <c:pt idx="7">
                  <c:v>старшая №2</c:v>
                </c:pt>
                <c:pt idx="8">
                  <c:v>подготовительная </c:v>
                </c:pt>
                <c:pt idx="9">
                  <c:v>По саду                       93%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2015872"/>
        <c:axId val="45060608"/>
      </c:barChart>
      <c:catAx>
        <c:axId val="32015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45060608"/>
        <c:crosses val="autoZero"/>
        <c:auto val="1"/>
        <c:lblAlgn val="ctr"/>
        <c:lblOffset val="100"/>
        <c:noMultiLvlLbl val="0"/>
      </c:catAx>
      <c:valAx>
        <c:axId val="450606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32015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64532953128664"/>
          <c:y val="3.0687919020798368E-2"/>
          <c:w val="0.8843546704687133"/>
          <c:h val="0.55747779134851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98%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91%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79%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94%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95%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97%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 smtClean="0"/>
                      <a:t>95%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/>
                      <a:t>94%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1 младшая №1</c:v>
                </c:pt>
                <c:pt idx="1">
                  <c:v>1 младшая №2</c:v>
                </c:pt>
                <c:pt idx="2">
                  <c:v>2 младшая №1</c:v>
                </c:pt>
                <c:pt idx="3">
                  <c:v>2 младшая №2</c:v>
                </c:pt>
                <c:pt idx="4">
                  <c:v>средняя №1</c:v>
                </c:pt>
                <c:pt idx="5">
                  <c:v>средняя №2</c:v>
                </c:pt>
                <c:pt idx="6">
                  <c:v>старшая №1</c:v>
                </c:pt>
                <c:pt idx="7">
                  <c:v>старшая №2</c:v>
                </c:pt>
                <c:pt idx="8">
                  <c:v>подготовительная </c:v>
                </c:pt>
                <c:pt idx="9">
                  <c:v>По саду                       93%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0.98</c:v>
                </c:pt>
                <c:pt idx="1">
                  <c:v>0.91</c:v>
                </c:pt>
                <c:pt idx="2">
                  <c:v>0.79</c:v>
                </c:pt>
                <c:pt idx="3">
                  <c:v>1</c:v>
                </c:pt>
                <c:pt idx="4">
                  <c:v>0.94</c:v>
                </c:pt>
                <c:pt idx="5">
                  <c:v>0.95</c:v>
                </c:pt>
                <c:pt idx="6">
                  <c:v>0.97</c:v>
                </c:pt>
                <c:pt idx="7">
                  <c:v>0.95</c:v>
                </c:pt>
                <c:pt idx="8">
                  <c:v>0.94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1 младшая №1</c:v>
                </c:pt>
                <c:pt idx="1">
                  <c:v>1 младшая №2</c:v>
                </c:pt>
                <c:pt idx="2">
                  <c:v>2 младшая №1</c:v>
                </c:pt>
                <c:pt idx="3">
                  <c:v>2 младшая №2</c:v>
                </c:pt>
                <c:pt idx="4">
                  <c:v>средняя №1</c:v>
                </c:pt>
                <c:pt idx="5">
                  <c:v>средняя №2</c:v>
                </c:pt>
                <c:pt idx="6">
                  <c:v>старшая №1</c:v>
                </c:pt>
                <c:pt idx="7">
                  <c:v>старшая №2</c:v>
                </c:pt>
                <c:pt idx="8">
                  <c:v>подготовительная </c:v>
                </c:pt>
                <c:pt idx="9">
                  <c:v>По саду                       93%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1 младшая №1</c:v>
                </c:pt>
                <c:pt idx="1">
                  <c:v>1 младшая №2</c:v>
                </c:pt>
                <c:pt idx="2">
                  <c:v>2 младшая №1</c:v>
                </c:pt>
                <c:pt idx="3">
                  <c:v>2 младшая №2</c:v>
                </c:pt>
                <c:pt idx="4">
                  <c:v>средняя №1</c:v>
                </c:pt>
                <c:pt idx="5">
                  <c:v>средняя №2</c:v>
                </c:pt>
                <c:pt idx="6">
                  <c:v>старшая №1</c:v>
                </c:pt>
                <c:pt idx="7">
                  <c:v>старшая №2</c:v>
                </c:pt>
                <c:pt idx="8">
                  <c:v>подготовительная </c:v>
                </c:pt>
                <c:pt idx="9">
                  <c:v>По саду                       93%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5555712"/>
        <c:axId val="45063488"/>
      </c:barChart>
      <c:catAx>
        <c:axId val="45555712"/>
        <c:scaling>
          <c:orientation val="minMax"/>
        </c:scaling>
        <c:delete val="0"/>
        <c:axPos val="b"/>
        <c:majorTickMark val="none"/>
        <c:minorTickMark val="none"/>
        <c:tickLblPos val="nextTo"/>
        <c:crossAx val="45063488"/>
        <c:crosses val="autoZero"/>
        <c:auto val="1"/>
        <c:lblAlgn val="ctr"/>
        <c:lblOffset val="100"/>
        <c:noMultiLvlLbl val="0"/>
      </c:catAx>
      <c:valAx>
        <c:axId val="450634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45555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Освоение программы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ОО "Физическое </a:t>
            </a:r>
            <a:r>
              <a:rPr lang="ru-RU" dirty="0"/>
              <a:t>развитие"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Освоение программы "Физическое развитие"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80%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70%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69%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73%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smtClean="0"/>
                      <a:t>76%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ru-RU" smtClean="0"/>
                      <a:t>73%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smtClean="0"/>
                      <a:t>75%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ru-RU" smtClean="0"/>
                      <a:t>76%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ru-RU" smtClean="0"/>
                      <a:t>82%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1 младшая №1</c:v>
                </c:pt>
                <c:pt idx="1">
                  <c:v>1 младшая №2</c:v>
                </c:pt>
                <c:pt idx="2">
                  <c:v>2 младшая №1</c:v>
                </c:pt>
                <c:pt idx="3">
                  <c:v>2 младшая №2</c:v>
                </c:pt>
                <c:pt idx="4">
                  <c:v>средняя №1</c:v>
                </c:pt>
                <c:pt idx="5">
                  <c:v>средняя №2</c:v>
                </c:pt>
                <c:pt idx="6">
                  <c:v>старшая №1</c:v>
                </c:pt>
                <c:pt idx="7">
                  <c:v>старшая №2</c:v>
                </c:pt>
                <c:pt idx="8">
                  <c:v>подготовительная </c:v>
                </c:pt>
                <c:pt idx="9">
                  <c:v>По саду                           100%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5558272"/>
        <c:axId val="45046528"/>
      </c:barChart>
      <c:catAx>
        <c:axId val="45558272"/>
        <c:scaling>
          <c:orientation val="minMax"/>
        </c:scaling>
        <c:delete val="0"/>
        <c:axPos val="b"/>
        <c:majorTickMark val="none"/>
        <c:minorTickMark val="none"/>
        <c:tickLblPos val="nextTo"/>
        <c:crossAx val="45046528"/>
        <c:crosses val="autoZero"/>
        <c:auto val="1"/>
        <c:lblAlgn val="ctr"/>
        <c:lblOffset val="100"/>
        <c:noMultiLvlLbl val="0"/>
      </c:catAx>
      <c:valAx>
        <c:axId val="4504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45558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Оценка </a:t>
            </a:r>
            <a:r>
              <a:rPr lang="ru-RU" dirty="0"/>
              <a:t>работы ДОУ </a:t>
            </a:r>
            <a:r>
              <a:rPr lang="ru-RU" dirty="0" smtClean="0"/>
              <a:t>родителями</a:t>
            </a:r>
          </a:p>
          <a:p>
            <a:pPr>
              <a:defRPr/>
            </a:pPr>
            <a:r>
              <a:rPr lang="ru-RU" dirty="0" smtClean="0"/>
              <a:t>(</a:t>
            </a:r>
            <a:r>
              <a:rPr lang="ru-RU" sz="1800" dirty="0" smtClean="0"/>
              <a:t>удовлетворённость</a:t>
            </a:r>
            <a:r>
              <a:rPr lang="ru-RU" sz="1800" baseline="0" dirty="0" smtClean="0"/>
              <a:t> уходом, оздоровлением, воспитанием и обучением)</a:t>
            </a:r>
            <a:endParaRPr lang="ru-RU" dirty="0" smtClean="0"/>
          </a:p>
          <a:p>
            <a:pPr>
              <a:defRPr/>
            </a:pP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Оцнка работы ДОУ родителями</c:v>
                </c:pt>
              </c:strCache>
            </c:strRef>
          </c:tx>
          <c:dPt>
            <c:idx val="0"/>
            <c:bubble3D val="0"/>
            <c:explosion val="23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 (не всегда)</c:v>
                </c:pt>
                <c:pt idx="2">
                  <c:v>Затрудняются ответить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0.86000000000000021</c:v>
                </c:pt>
                <c:pt idx="1">
                  <c:v>3.0000000000000002E-2</c:v>
                </c:pt>
                <c:pt idx="2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0.91262</cdr:x>
      <cdr:y>0.14236</cdr:y>
    </cdr:from>
    <cdr:to>
      <cdr:x>0.97796</cdr:x>
      <cdr:y>0.58527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6768742" y="648063"/>
          <a:ext cx="484615" cy="201625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pPr algn="ctr"/>
          <a:r>
            <a:rPr lang="ru-RU" sz="2400" dirty="0" smtClean="0">
              <a:solidFill>
                <a:schemeClr val="tx1"/>
              </a:solidFill>
            </a:rPr>
            <a:t>92%</a:t>
          </a:r>
          <a:endParaRPr lang="ru-RU" sz="24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0.91262</cdr:x>
      <cdr:y>0.14236</cdr:y>
    </cdr:from>
    <cdr:to>
      <cdr:x>0.97796</cdr:x>
      <cdr:y>0.58527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6768742" y="648063"/>
          <a:ext cx="484615" cy="201625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pPr algn="ctr"/>
          <a:r>
            <a:rPr lang="ru-RU" sz="2400" dirty="0" smtClean="0">
              <a:solidFill>
                <a:schemeClr val="tx1"/>
              </a:solidFill>
            </a:rPr>
            <a:t>94%</a:t>
          </a:r>
          <a:endParaRPr lang="ru-RU" sz="24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0.92391</cdr:x>
      <cdr:y>0.25714</cdr:y>
    </cdr:from>
    <cdr:to>
      <cdr:x>0.99707</cdr:x>
      <cdr:y>0.62857</cdr:y>
    </cdr:to>
    <cdr:sp macro="" textlink="">
      <cdr:nvSpPr>
        <cdr:cNvPr id="3" name="Стрелка вниз 2"/>
        <cdr:cNvSpPr/>
      </cdr:nvSpPr>
      <cdr:spPr>
        <a:xfrm xmlns:a="http://schemas.openxmlformats.org/drawingml/2006/main">
          <a:off x="6519833" y="1296143"/>
          <a:ext cx="516275" cy="1872209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</a:rPr>
            <a:t>75%</a:t>
          </a:r>
          <a:endParaRPr lang="ru-RU" sz="2000" b="1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227B78C-72F2-49E6-8B8C-CD68A30342FF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F1D31F-B92F-473F-AEFF-250287623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B78C-72F2-49E6-8B8C-CD68A30342FF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D31F-B92F-473F-AEFF-250287623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B78C-72F2-49E6-8B8C-CD68A30342FF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D31F-B92F-473F-AEFF-250287623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27B78C-72F2-49E6-8B8C-CD68A30342FF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F1D31F-B92F-473F-AEFF-250287623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227B78C-72F2-49E6-8B8C-CD68A30342FF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F1D31F-B92F-473F-AEFF-250287623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B78C-72F2-49E6-8B8C-CD68A30342FF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D31F-B92F-473F-AEFF-250287623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B78C-72F2-49E6-8B8C-CD68A30342FF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D31F-B92F-473F-AEFF-250287623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27B78C-72F2-49E6-8B8C-CD68A30342FF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F1D31F-B92F-473F-AEFF-250287623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B78C-72F2-49E6-8B8C-CD68A30342FF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D31F-B92F-473F-AEFF-250287623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27B78C-72F2-49E6-8B8C-CD68A30342FF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F1D31F-B92F-473F-AEFF-250287623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27B78C-72F2-49E6-8B8C-CD68A30342FF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F1D31F-B92F-473F-AEFF-250287623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27B78C-72F2-49E6-8B8C-CD68A30342FF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F1D31F-B92F-473F-AEFF-250287623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48680"/>
            <a:ext cx="61722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Муниципальное бюджетное дошкольное образовательное учреждение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</a:rPr>
              <a:t>Чановский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 детский сад №4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</a:rPr>
              <a:t>Чановского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 района Новосибирской области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924944"/>
            <a:ext cx="6172200" cy="122413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2800" dirty="0" smtClean="0">
                <a:solidFill>
                  <a:schemeClr val="accent5">
                    <a:lumMod val="50000"/>
                  </a:schemeClr>
                </a:solidFill>
              </a:rPr>
              <a:t>ПЕДСОВЕТ №5</a:t>
            </a:r>
          </a:p>
          <a:p>
            <a:pPr algn="ctr"/>
            <a:r>
              <a:rPr lang="ru-RU" sz="12800" dirty="0" smtClean="0">
                <a:solidFill>
                  <a:schemeClr val="accent5">
                    <a:lumMod val="50000"/>
                  </a:schemeClr>
                </a:solidFill>
              </a:rPr>
              <a:t>(итоговый)</a:t>
            </a:r>
          </a:p>
          <a:p>
            <a:pPr algn="ctr"/>
            <a:r>
              <a:rPr lang="ru-RU" sz="12800" dirty="0" smtClean="0">
                <a:solidFill>
                  <a:schemeClr val="accent5">
                    <a:lumMod val="50000"/>
                  </a:schemeClr>
                </a:solidFill>
              </a:rPr>
              <a:t>«Мониторинг </a:t>
            </a:r>
            <a:r>
              <a:rPr lang="ru-RU" sz="12800" dirty="0" smtClean="0">
                <a:solidFill>
                  <a:schemeClr val="accent5">
                    <a:lumMod val="50000"/>
                  </a:schemeClr>
                </a:solidFill>
              </a:rPr>
              <a:t>реализации основных задач </a:t>
            </a:r>
          </a:p>
          <a:p>
            <a:pPr algn="ctr"/>
            <a:r>
              <a:rPr lang="ru-RU" sz="12800" dirty="0" smtClean="0">
                <a:solidFill>
                  <a:schemeClr val="accent5">
                    <a:lumMod val="50000"/>
                  </a:schemeClr>
                </a:solidFill>
              </a:rPr>
              <a:t>2018–2019учебного года»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Районный этап конкурса  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профессионального мастерства педагогов дошкольных образовательных организаций, расположенных на территории Новосибирской области, 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«Моё лучшее образовательное мероприятие»</a:t>
            </a:r>
            <a:endParaRPr lang="ru-RU" sz="1800" dirty="0"/>
          </a:p>
        </p:txBody>
      </p:sp>
      <p:pic>
        <p:nvPicPr>
          <p:cNvPr id="3" name="Picture 3" descr="F:\CCI27052019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19543"/>
            <a:ext cx="3024336" cy="4313848"/>
          </a:xfrm>
          <a:prstGeom prst="rect">
            <a:avLst/>
          </a:prstGeom>
          <a:noFill/>
        </p:spPr>
      </p:pic>
      <p:pic>
        <p:nvPicPr>
          <p:cNvPr id="3074" name="Picture 2" descr="http://p5786.netfolio.ru/photo/e8c33999-f7e9-418f-835b-a7d4052d1a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3119650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35416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Конкурс  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профессионального мастерства педагогов дошкольных образовательных организаций, расположенных на территории Новосибирской области, 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«Моё лучшее образовательное мероприятие»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04864"/>
            <a:ext cx="2531535" cy="361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http://mbdou-4.edusite.ru/sveden/photo/b34b47ce-9971-4024-8c97-b2668c1ed5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3217"/>
            <a:ext cx="2757907" cy="410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Конкурс  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профессионального мастерства педагогов дошкольных образовательных организаций, расположенных на территории Новосибирской области, 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«Моё лучшее образовательное мероприятие»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00808"/>
            <a:ext cx="2093032" cy="288032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221088"/>
            <a:ext cx="3252638" cy="236663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2880320" cy="434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66728" cy="4572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Участники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Всероссийского конкурса имени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Л.С.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Выготского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" y="1600200"/>
            <a:ext cx="3443104" cy="473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165" y="1600200"/>
            <a:ext cx="320802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2592288" cy="36944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378770"/>
            <a:ext cx="2566260" cy="36315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068960"/>
            <a:ext cx="2442408" cy="34562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23928" y="548680"/>
            <a:ext cx="4464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Осинцева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Нина Александровна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учитель – логопед – победитель районного конкурса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«Воспитатель года – 2018»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5010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Региональный конкурс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«Воспитатель года – 2019»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3325304" cy="230425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05064"/>
            <a:ext cx="3325304" cy="230425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2140" y="1268760"/>
            <a:ext cx="3325304" cy="230425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31224" cy="1139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Районный этап областного конкурса </a:t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«Семья за детство без опасности!»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788024" y="2348880"/>
            <a:ext cx="3657600" cy="3886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826768" cy="1283216"/>
          </a:xfrm>
        </p:spPr>
        <p:txBody>
          <a:bodyPr/>
          <a:lstStyle/>
          <a:p>
            <a:pPr algn="ctr"/>
            <a:r>
              <a:rPr lang="ru-RU" u="sng" dirty="0" smtClean="0"/>
              <a:t>Макет </a:t>
            </a:r>
          </a:p>
          <a:p>
            <a:pPr algn="ctr"/>
            <a:r>
              <a:rPr lang="ru-RU" dirty="0" smtClean="0"/>
              <a:t>«Мой безопасный путь» (семья Тузовых) – 2 место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1569720"/>
            <a:ext cx="3672408" cy="2219320"/>
          </a:xfrm>
        </p:spPr>
        <p:txBody>
          <a:bodyPr/>
          <a:lstStyle/>
          <a:p>
            <a:pPr algn="ctr"/>
            <a:r>
              <a:rPr lang="ru-RU" u="sng" dirty="0" smtClean="0"/>
              <a:t>Видеоролик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«Каждый ребёнок, уж ты нам поверь, со взрослого в жизни берёт свой пример!»</a:t>
            </a:r>
          </a:p>
          <a:p>
            <a:pPr algn="ctr"/>
            <a:r>
              <a:rPr lang="ru-RU" dirty="0" smtClean="0"/>
              <a:t>Костина Н.Г. – 1 место</a:t>
            </a:r>
            <a:endParaRPr lang="ru-RU" dirty="0"/>
          </a:p>
        </p:txBody>
      </p:sp>
      <p:pic>
        <p:nvPicPr>
          <p:cNvPr id="7" name="Содержимое 6" descr="IMG-20190405-WA004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3212976"/>
            <a:ext cx="3657600" cy="27432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-20190408-WA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77072"/>
            <a:ext cx="3380607" cy="2535455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«Неделя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педмастерства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2019»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073771" cy="23042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276872"/>
            <a:ext cx="2304256" cy="30737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365104"/>
            <a:ext cx="2880320" cy="21592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F:\IMG_24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052736"/>
            <a:ext cx="3009670" cy="22573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 l="6383" b="18182"/>
          <a:stretch>
            <a:fillRect/>
          </a:stretch>
        </p:blipFill>
        <p:spPr bwMode="auto">
          <a:xfrm>
            <a:off x="323528" y="4365104"/>
            <a:ext cx="3168352" cy="22322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2211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Районный семинар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«Детский сад и семья – территория партнерства»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457993" cy="25922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920"/>
            <a:ext cx="3240360" cy="3538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4968552" cy="20742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Вовлечение родителей 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образовательный 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 ДОУ 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основе партнёрских взаимоотношений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2641723" cy="198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ytzt_Kia_J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3808" y="2204864"/>
            <a:ext cx="309634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:\DCIM\103NIKON\DSCN496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3180378" cy="233127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SAM_2308.JPG"/>
          <p:cNvPicPr/>
          <p:nvPr/>
        </p:nvPicPr>
        <p:blipFill>
          <a:blip r:embed="rId5" cstate="print"/>
          <a:srcRect t="22764"/>
          <a:stretch>
            <a:fillRect/>
          </a:stretch>
        </p:blipFill>
        <p:spPr>
          <a:xfrm>
            <a:off x="5868144" y="2852936"/>
            <a:ext cx="2714799" cy="2465437"/>
          </a:xfrm>
          <a:prstGeom prst="rect">
            <a:avLst/>
          </a:prstGeom>
        </p:spPr>
      </p:pic>
      <p:pic>
        <p:nvPicPr>
          <p:cNvPr id="7" name="Рисунок 6" descr="новый коллаж4.jpg"/>
          <p:cNvPicPr/>
          <p:nvPr/>
        </p:nvPicPr>
        <p:blipFill>
          <a:blip r:embed="rId6" cstate="print"/>
          <a:srcRect l="49426" b="50325"/>
          <a:stretch>
            <a:fillRect/>
          </a:stretch>
        </p:blipFill>
        <p:spPr>
          <a:xfrm>
            <a:off x="3851920" y="4437112"/>
            <a:ext cx="2448272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-2844244"/>
            <a:ext cx="8064895" cy="914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u="sng" dirty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u="sng" dirty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u="sng" dirty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sng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i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фактического состояния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воспитательно-образовательной</a:t>
            </a:r>
            <a:r>
              <a:rPr kumimoji="0" lang="ru-RU" sz="3600" b="0" i="1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работы, объективная оценка результатов педагогического процесса , определяющих факторов, влияющих на качество итоговых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://th17.st.depositphotos.com/1790552/4081/v/450/depositphotos_40810727-stock-illustration-wise-ow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17032"/>
            <a:ext cx="2390056" cy="2390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Квест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«Победа остаётся молодой»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744416" cy="37444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852936"/>
            <a:ext cx="3672408" cy="36724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Documents and Settings\сад\Рабочий стол\картинки\005110753ae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70" y="548680"/>
            <a:ext cx="8545702" cy="62159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63688" y="3501008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cs typeface="Times New Roman" pitchFamily="18" charset="0"/>
              </a:rPr>
              <a:t>ТВОРЧЕСКИЙ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cs typeface="Times New Roman" pitchFamily="18" charset="0"/>
              </a:rPr>
              <a:t>ОТЧЁТ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cs typeface="Times New Roman" pitchFamily="18" charset="0"/>
              </a:rPr>
              <a:t>ВОСПИТАТЕЛЕЙ</a:t>
            </a:r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/>
          <a:lstStyle/>
          <a:p>
            <a:pPr algn="ctr"/>
            <a:r>
              <a:rPr lang="ru-RU" dirty="0" smtClean="0"/>
              <a:t>ОСВОЕНИЕ ПРОГРАММЫ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23528" y="1412776"/>
          <a:ext cx="8064896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pPr algn="ctr"/>
            <a:r>
              <a:rPr lang="ru-RU" dirty="0" smtClean="0"/>
              <a:t>ИНТЕГРАТИВНЫЕ КАЧЕСТВА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79512" y="2060848"/>
          <a:ext cx="8208912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229026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ТВОРЧЕСКИЙ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ОТЧЁТ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ИНСТРУКТОРА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ПО ФИЗИЧЕСКОЙ КУЛЬТУРЕ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6630" name="Picture 6" descr="http://detsad-katusha.ru/wp-content/uploads/2015/06/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140968"/>
            <a:ext cx="571500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51520" y="764704"/>
          <a:ext cx="79928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ОТЧЁТ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УЧИТЕЛЯ - ЛОГОПЕДА</a:t>
            </a:r>
            <a:endParaRPr lang="ru-RU" dirty="0"/>
          </a:p>
        </p:txBody>
      </p:sp>
      <p:sp>
        <p:nvSpPr>
          <p:cNvPr id="1026" name="AutoShape 2" descr="https://rastorgueva-catya-ds51kar.educhel.ru/uploads/8000/29216/section/643316/.thumbs/logoped.jpg?15081740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rastorgueva-catya-ds51kar.educhel.ru/uploads/8000/29216/section/643316/.thumbs/logoped.jpg?15081740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ivanova_t_v.a2b2.ru/storage/images/person/636/info_photo/3440_1289812457_9-copy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4752528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ОТЧЁТ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ПЕДАГОГА - ПСИХОЛОГА</a:t>
            </a:r>
            <a:endParaRPr lang="ru-RU" dirty="0"/>
          </a:p>
        </p:txBody>
      </p:sp>
      <p:pic>
        <p:nvPicPr>
          <p:cNvPr id="3" name="Picture 2" descr="http://www.rabota-102.ru/images/new_111221_cb6b6d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06748"/>
            <a:ext cx="5544616" cy="4342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55576" y="476672"/>
          <a:ext cx="784887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dirty="0" smtClean="0"/>
              <a:t>РЕШЕНИЕ ПЕДСОВЕТА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Признать работу коллектива МБДОУ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Чановского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детского сада №4 за 2018-2019 учебный год удовлетворительной.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2.Продолжать работу по организации предметно-развивающей среды и методического обеспечения воспитательно-образовательного процесса на следующий учебный год в соответствии с ФГОС ДО.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3.Продолжать внедрение проектной деятельности как одну из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инновационных форм организации воспитательно-образовательной работы.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Утвердить план работы, расписание НОД, режим дня, систему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закаливающих и оздоровительных мероприятий на летний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оздоровительный период – 2019.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оздоровления, физического развития детей;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у них любознательности и познавательной активности;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формирования культурно гигиенических и трудовых навыков;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нравственного воспитания в текущий летний оздоровительный период.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552" y="785034"/>
            <a:ext cx="806489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Повестка дня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Анализ работы педагогического коллектива, реализация задач годового плана работы ДОУ за 2018-2019 учебный год.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  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С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тарший воспитатель ДОУ М.Ю. Селюнина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2. «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Открытая книга опыта…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» - анализ воспитательно-образовательного процесса в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ДОУ</a:t>
            </a:r>
            <a:r>
              <a:rPr kumimoji="0" lang="ru-RU" sz="2000" b="0" i="1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(творческий отчет)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.  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оспитатели и педагоги-специалисты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3"/>
              <a:tabLst>
                <a:tab pos="450850" algn="l"/>
              </a:tabLst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Отчёт     учителя – логопеда.</a:t>
            </a:r>
          </a:p>
          <a:p>
            <a:pPr marL="457200" lvl="0" indent="-4572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Учитель – логопед Н.А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.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Осинцева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. Психологическая готовность детей подготовительной  группы к обучению в школе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П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едагог-психолог ДОУ А.Е. Комиссарова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. «Лето в гости к нам идет» – план работы на ЛОП - 2019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6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. Рефлексия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pPr algn="ctr"/>
            <a:r>
              <a:rPr lang="ru-RU" dirty="0" smtClean="0"/>
              <a:t>«СУНДУЧОК ПОЖЕЛАНИЙ»</a:t>
            </a:r>
            <a:endParaRPr lang="ru-RU" dirty="0"/>
          </a:p>
        </p:txBody>
      </p:sp>
      <p:sp>
        <p:nvSpPr>
          <p:cNvPr id="2050" name="AutoShape 2" descr="https://www.culture.ru/storage/images/3f22e6bff27ce2562e68ecaff94126ec/6b814209cc111f839ab18c8af307d2d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4608512" cy="409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https://ds04.infourok.ru/uploads/ex/0473/00197fe2-164f1457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i="1" dirty="0" smtClean="0">
                <a:solidFill>
                  <a:schemeClr val="accent5">
                    <a:lumMod val="50000"/>
                  </a:schemeClr>
                </a:solidFill>
              </a:rPr>
              <a:t>Девиз: «У </a:t>
            </a:r>
            <a:r>
              <a:rPr lang="ru-RU" sz="4000" i="1" dirty="0">
                <a:solidFill>
                  <a:schemeClr val="accent5">
                    <a:lumMod val="50000"/>
                  </a:schemeClr>
                </a:solidFill>
              </a:rPr>
              <a:t>нас есть, </a:t>
            </a:r>
            <a:endParaRPr lang="ru-RU" sz="40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4000" i="1" dirty="0" smtClean="0">
                <a:solidFill>
                  <a:schemeClr val="accent5">
                    <a:lumMod val="50000"/>
                  </a:schemeClr>
                </a:solidFill>
              </a:rPr>
              <a:t>            чем </a:t>
            </a:r>
            <a:r>
              <a:rPr lang="ru-RU" sz="4000" i="1" dirty="0">
                <a:solidFill>
                  <a:schemeClr val="accent5">
                    <a:lumMod val="50000"/>
                  </a:schemeClr>
                </a:solidFill>
              </a:rPr>
              <a:t>гордиться и, есть, </a:t>
            </a:r>
            <a:endParaRPr lang="ru-RU" sz="40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4000" i="1" dirty="0" smtClean="0">
                <a:solidFill>
                  <a:schemeClr val="accent5">
                    <a:lumMod val="50000"/>
                  </a:schemeClr>
                </a:solidFill>
              </a:rPr>
              <a:t>                  к чему </a:t>
            </a:r>
            <a:r>
              <a:rPr lang="ru-RU" sz="4000" i="1" dirty="0">
                <a:solidFill>
                  <a:schemeClr val="accent5">
                    <a:lumMod val="50000"/>
                  </a:schemeClr>
                </a:solidFill>
              </a:rPr>
              <a:t>стремиться»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6386" name="Picture 2" descr="https://ds04.infourok.ru/uploads/ex/0a2f/0002c94e-0c866eb5/hello_html_m7aca9d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56992"/>
            <a:ext cx="3528392" cy="288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467544" y="526466"/>
            <a:ext cx="792088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Задачи, </a:t>
            </a:r>
            <a:endParaRPr lang="ru-RU" sz="2800" u="sng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стоявшие </a:t>
            </a:r>
            <a:r>
              <a:rPr lang="ru-RU" sz="2800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педагогическим коллективом в </a:t>
            </a:r>
            <a:r>
              <a:rPr lang="ru-RU" sz="2800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800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800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учебном году</a:t>
            </a:r>
            <a:endParaRPr lang="ru-RU" sz="2800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1.Совершенствование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условий для сохранения и укрепления здоровья воспитанников, формирование у детей представлений о здоровом образе жизни и основах безопасности жизнедеятельности.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Совершенствовать работу с детьми по развитию связной речи через театрализованную деятельность.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3. Продолжать создавать условия для реализации части ООП ДОУ, формируемой участниками образовательных отношений.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Продолжать внедрение разнообразных форм сотрудничества, способствующих развитию конструктивного взаимодействия педагогов и родителей с детьми, обеспечивающее целостное развитие их личности.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-430061"/>
            <a:ext cx="83529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Кадровое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педагогического процесса в </a:t>
            </a: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ДОУ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2018-2019 </a:t>
            </a: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учебном году </a:t>
            </a:r>
            <a:endParaRPr lang="ru-RU" sz="2000" b="1" u="sng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u="sng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 2018 – 2019 учебном году педагогический коллектив ДОУ составил 22 человека, из них: 1 – старший воспитатель, 18 – воспитателей, 1 – инструктор ФИЗО, 1 – педагог – психолог,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– учитель – логопед.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63688" y="249289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11560" y="764704"/>
          <a:ext cx="784887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763688" y="980728"/>
          <a:ext cx="576064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Участие в конкурсах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441107" cy="42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2202</TotalTime>
  <Words>595</Words>
  <Application>Microsoft Office PowerPoint</Application>
  <PresentationFormat>Экран (4:3)</PresentationFormat>
  <Paragraphs>130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Муниципальное бюджетное дошкольное образовательное учреждение  Чановский детский сад №4  Чановского района Новосибирской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в конкурсах</vt:lpstr>
      <vt:lpstr>Районный этап конкурса   профессионального мастерства педагогов дошкольных образовательных организаций, расположенных на территории Новосибирской области,  «Моё лучшее образовательное мероприятие»</vt:lpstr>
      <vt:lpstr>Конкурс   профессионального мастерства педагогов дошкольных образовательных организаций, расположенных на территории Новосибирской области,  «Моё лучшее образовательное мероприятие»</vt:lpstr>
      <vt:lpstr> Конкурс   профессионального мастерства педагогов дошкольных образовательных организаций, расположенных на территории Новосибирской области,  «Моё лучшее образовательное мероприятие»</vt:lpstr>
      <vt:lpstr>Участники  Всероссийского конкурса имени  Л.С. Выготского</vt:lpstr>
      <vt:lpstr>Презентация PowerPoint</vt:lpstr>
      <vt:lpstr>Региональный конкурс «Воспитатель года – 2019»</vt:lpstr>
      <vt:lpstr>Районный этап областного конкурса  «Семья за детство без опасности!» </vt:lpstr>
      <vt:lpstr>«Неделя педмастерства 2019»</vt:lpstr>
      <vt:lpstr>Районный семинар  «Детский сад и семья – территория партнерства»</vt:lpstr>
      <vt:lpstr>Вовлечение родителей  в образовательный  процесс ДОУ  на основе партнёрских взаимоотношений</vt:lpstr>
      <vt:lpstr>Квест «Победа остаётся молодой»</vt:lpstr>
      <vt:lpstr>Презентация PowerPoint</vt:lpstr>
      <vt:lpstr>ОСВОЕНИЕ ПРОГРАММЫ</vt:lpstr>
      <vt:lpstr>ИНТЕГРАТИВНЫЕ КАЧЕСТВА</vt:lpstr>
      <vt:lpstr>ТВОРЧЕСКИЙ  ОТЧЁТ  ИНСТРУКТОРА  ПО ФИЗИЧЕСКОЙ КУЛЬТУРЕ</vt:lpstr>
      <vt:lpstr>Презентация PowerPoint</vt:lpstr>
      <vt:lpstr>ОТЧЁТ  УЧИТЕЛЯ - ЛОГОПЕДА</vt:lpstr>
      <vt:lpstr>ОТЧЁТ  ПЕДАГОГА - ПСИХОЛОГА</vt:lpstr>
      <vt:lpstr>Презентация PowerPoint</vt:lpstr>
      <vt:lpstr>РЕШЕНИЕ ПЕДСОВЕТА</vt:lpstr>
      <vt:lpstr>«СУНДУЧОК ПОЖЕЛАНИЙ»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чановский детский сад №4 Чановского района Новосибирской области</dc:title>
  <dc:creator>1</dc:creator>
  <cp:lastModifiedBy>User</cp:lastModifiedBy>
  <cp:revision>217</cp:revision>
  <dcterms:created xsi:type="dcterms:W3CDTF">2017-05-29T02:57:01Z</dcterms:created>
  <dcterms:modified xsi:type="dcterms:W3CDTF">2019-12-02T02:59:51Z</dcterms:modified>
</cp:coreProperties>
</file>